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71" r:id="rId6"/>
    <p:sldId id="272" r:id="rId7"/>
    <p:sldId id="265" r:id="rId8"/>
    <p:sldId id="266" r:id="rId9"/>
    <p:sldId id="267" r:id="rId10"/>
    <p:sldId id="268" r:id="rId11"/>
    <p:sldId id="269" r:id="rId12"/>
    <p:sldId id="270" r:id="rId13"/>
  </p:sldIdLst>
  <p:sldSz cx="12192000" cy="6858000"/>
  <p:notesSz cx="6858000" cy="9144000"/>
  <p:embeddedFontLst>
    <p:embeddedFont>
      <p:font typeface="Montserrat" pitchFamily="2" charset="0"/>
      <p:regular r:id="rId15"/>
      <p:bold r:id="rId16"/>
      <p:italic r:id="rId17"/>
      <p:boldItalic r:id="rId18"/>
    </p:embeddedFont>
    <p:embeddedFont>
      <p:font typeface="Montserrat ExtraBold" pitchFamily="2" charset="0"/>
      <p:bold r:id="rId19"/>
      <p:italic r:id="rId20"/>
      <p:boldItalic r:id="rId21"/>
    </p:embeddedFont>
    <p:embeddedFont>
      <p:font typeface="Verdana" panose="020B0604030504040204" pitchFamily="34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1" roundtripDataSignature="AMtx7mjBievTTAHAC90dijRORfjPQOz9P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07B6D59-1C61-4C55-AC5E-A81A2039827E}">
  <a:tblStyle styleId="{607B6D59-1C61-4C55-AC5E-A81A2039827E}" styleName="Table_0">
    <a:wholeTbl>
      <a:tcTxStyle b="off" i="off">
        <a:font>
          <a:latin typeface="Arial"/>
          <a:ea typeface="Arial"/>
          <a:cs typeface="Arial"/>
        </a:font>
        <a:srgbClr val="333E48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D2CC"/>
          </a:solidFill>
        </a:fill>
      </a:tcStyle>
    </a:wholeTbl>
    <a:band1H>
      <a:tcTxStyle b="off" i="off"/>
      <a:tcStyle>
        <a:tcBdr/>
      </a:tcStyle>
    </a:band1H>
    <a:band2H>
      <a:tcTxStyle b="off" i="off"/>
      <a:tcStyle>
        <a:tcBdr/>
        <a:fill>
          <a:solidFill>
            <a:srgbClr val="FFEAE7"/>
          </a:solidFill>
        </a:fill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35"/>
  </p:normalViewPr>
  <p:slideViewPr>
    <p:cSldViewPr snapToGrid="0" showGuides="1">
      <p:cViewPr varScale="1">
        <p:scale>
          <a:sx n="102" d="100"/>
          <a:sy n="102" d="100"/>
        </p:scale>
        <p:origin x="192" y="464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120014" cy="12001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" name="Google Shape;2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291f9cb18cd_0_3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3" name="Google Shape;253;g291f9cb18cd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" name="Google Shape;3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" name="Google Shape;4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" name="Google Shape;5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1" name="Google Shape;19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91f9cb18cd_0_2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3" name="Google Shape;203;g291f9cb18cd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6" name="Google Shape;21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88788c4b49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5" name="Google Shape;235;g288788c4b49_0_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3" name="Google Shape;24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" type="tx">
  <p:cSld name="TITLE_AND_BOD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16" descr="Google Shape;12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13781" y="0"/>
            <a:ext cx="1478219" cy="231568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16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17" descr="Google Shape;17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98519" y="-14747"/>
            <a:ext cx="808228" cy="80245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17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8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19" descr="Google Shape;14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8932" y="0"/>
            <a:ext cx="1141306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19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4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0099"/>
              </a:buClr>
              <a:buSzPts val="3600"/>
              <a:buFont typeface="Verdana"/>
              <a:buNone/>
              <a:defRPr sz="3600" b="0" i="0" u="none" strike="noStrike" cap="none">
                <a:solidFill>
                  <a:srgbClr val="330099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0099"/>
              </a:buClr>
              <a:buSzPts val="3600"/>
              <a:buFont typeface="Verdana"/>
              <a:buNone/>
              <a:defRPr sz="3600" b="0" i="0" u="none" strike="noStrike" cap="none">
                <a:solidFill>
                  <a:srgbClr val="330099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0099"/>
              </a:buClr>
              <a:buSzPts val="3600"/>
              <a:buFont typeface="Verdana"/>
              <a:buNone/>
              <a:defRPr sz="3600" b="0" i="0" u="none" strike="noStrike" cap="none">
                <a:solidFill>
                  <a:srgbClr val="330099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0099"/>
              </a:buClr>
              <a:buSzPts val="3600"/>
              <a:buFont typeface="Verdana"/>
              <a:buNone/>
              <a:defRPr sz="3600" b="0" i="0" u="none" strike="noStrike" cap="none">
                <a:solidFill>
                  <a:srgbClr val="330099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0099"/>
              </a:buClr>
              <a:buSzPts val="3600"/>
              <a:buFont typeface="Verdana"/>
              <a:buNone/>
              <a:defRPr sz="3600" b="0" i="0" u="none" strike="noStrike" cap="none">
                <a:solidFill>
                  <a:srgbClr val="330099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0099"/>
              </a:buClr>
              <a:buSzPts val="3600"/>
              <a:buFont typeface="Verdana"/>
              <a:buNone/>
              <a:defRPr sz="3600" b="0" i="0" u="none" strike="noStrike" cap="none">
                <a:solidFill>
                  <a:srgbClr val="330099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0099"/>
              </a:buClr>
              <a:buSzPts val="3600"/>
              <a:buFont typeface="Verdana"/>
              <a:buNone/>
              <a:defRPr sz="3600" b="0" i="0" u="none" strike="noStrike" cap="none">
                <a:solidFill>
                  <a:srgbClr val="330099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0099"/>
              </a:buClr>
              <a:buSzPts val="3600"/>
              <a:buFont typeface="Verdana"/>
              <a:buNone/>
              <a:defRPr sz="3600" b="0" i="0" u="none" strike="noStrike" cap="none">
                <a:solidFill>
                  <a:srgbClr val="330099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0099"/>
              </a:buClr>
              <a:buSzPts val="3600"/>
              <a:buFont typeface="Verdana"/>
              <a:buNone/>
              <a:defRPr sz="3600" b="0" i="0" u="none" strike="noStrike" cap="none">
                <a:solidFill>
                  <a:srgbClr val="330099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7" name="Google Shape;7;p14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8" name="Google Shape;8;p14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aaa468@gmail.com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rost.vbudushee.ru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eigame.vbudushee.ru/" TargetMode="External"/><Relationship Id="rId13" Type="http://schemas.openxmlformats.org/officeDocument/2006/relationships/image" Target="../media/image20.png"/><Relationship Id="rId3" Type="http://schemas.openxmlformats.org/officeDocument/2006/relationships/hyperlink" Target="https://teacher.vbudushee.ru/program/4/module/8" TargetMode="External"/><Relationship Id="rId7" Type="http://schemas.openxmlformats.org/officeDocument/2006/relationships/hyperlink" Target="https://books.vbudushee.ru/hrestomatiya-8-10-let.html#!/tab/183375526-1" TargetMode="External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atalog.vbudushee.ru/materials/igrovoy-komplekt-palitra-emociy/" TargetMode="External"/><Relationship Id="rId11" Type="http://schemas.openxmlformats.org/officeDocument/2006/relationships/hyperlink" Target="http://conference.schoolnano.ru/junior" TargetMode="External"/><Relationship Id="rId5" Type="http://schemas.openxmlformats.org/officeDocument/2006/relationships/hyperlink" Target="https://developers.sber.ru/gigachat/login" TargetMode="External"/><Relationship Id="rId10" Type="http://schemas.openxmlformats.org/officeDocument/2006/relationships/hyperlink" Target="https://diagnostics.vbudushee.ru/material/28#heading-92" TargetMode="External"/><Relationship Id="rId4" Type="http://schemas.openxmlformats.org/officeDocument/2006/relationships/hyperlink" Target="https://parents.vbudushee.ru/page16989183.html" TargetMode="External"/><Relationship Id="rId9" Type="http://schemas.openxmlformats.org/officeDocument/2006/relationships/hyperlink" Target="https://play.google.com/store/apps/details?id=ru.vbudushee.prof.guide.android&amp;hl=ru&amp;gl=US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rost.vbudushee.ru/workshops/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1" descr="partners_institu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31848" y="5188440"/>
            <a:ext cx="2398275" cy="1401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1" descr="partners_liga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5498" y="5318260"/>
            <a:ext cx="2155775" cy="125935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1"/>
          <p:cNvSpPr txBox="1"/>
          <p:nvPr/>
        </p:nvSpPr>
        <p:spPr>
          <a:xfrm>
            <a:off x="342323" y="2417975"/>
            <a:ext cx="8509800" cy="19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 dirty="0">
                <a:solidFill>
                  <a:srgbClr val="330099"/>
                </a:solidFill>
                <a:latin typeface="Verdana"/>
                <a:ea typeface="Verdana"/>
                <a:cs typeface="Verdana"/>
                <a:sym typeface="Verdana"/>
              </a:rPr>
              <a:t>МАСТЕРСКАЯ</a:t>
            </a:r>
            <a:br>
              <a:rPr lang="ru-RU" sz="4400" b="1" i="0" u="none" strike="noStrike" cap="none" dirty="0">
                <a:solidFill>
                  <a:srgbClr val="330099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4400" b="1" i="0" u="none" strike="noStrike" cap="none" dirty="0">
                <a:solidFill>
                  <a:srgbClr val="330099"/>
                </a:solidFill>
                <a:latin typeface="Verdana"/>
                <a:ea typeface="Verdana"/>
                <a:cs typeface="Verdana"/>
                <a:sym typeface="Verdana"/>
              </a:rPr>
              <a:t>«</a:t>
            </a:r>
            <a:r>
              <a:rPr lang="en-US" sz="4400" b="1" i="0" u="none" strike="noStrike" cap="none" dirty="0">
                <a:solidFill>
                  <a:srgbClr val="330099"/>
                </a:solidFill>
                <a:latin typeface="Verdana"/>
                <a:ea typeface="Verdana"/>
                <a:cs typeface="Verdana"/>
                <a:sym typeface="Verdana"/>
              </a:rPr>
              <a:t>МУЗЕЙ ЭМОЦИЙ</a:t>
            </a:r>
            <a:r>
              <a:rPr lang="ru-RU" sz="4400" b="1" i="0" u="none" strike="noStrike" cap="none" dirty="0">
                <a:solidFill>
                  <a:srgbClr val="330099"/>
                </a:solidFill>
                <a:latin typeface="Verdana"/>
                <a:ea typeface="Verdana"/>
                <a:cs typeface="Verdana"/>
                <a:sym typeface="Verdana"/>
              </a:rPr>
              <a:t>»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Montserrat ExtraBold"/>
              <a:buNone/>
            </a:pPr>
            <a:endParaRPr sz="3800" b="1" i="0" u="none" strike="noStrike" cap="none" dirty="0">
              <a:solidFill>
                <a:srgbClr val="00000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9" name="Google Shape;29;p1"/>
          <p:cNvSpPr txBox="1"/>
          <p:nvPr/>
        </p:nvSpPr>
        <p:spPr>
          <a:xfrm>
            <a:off x="401575" y="3949450"/>
            <a:ext cx="7006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B359"/>
              </a:buClr>
              <a:buSzPts val="2100"/>
              <a:buFont typeface="Montserrat ExtraBold"/>
              <a:buNone/>
            </a:pPr>
            <a:r>
              <a:rPr lang="en-US" sz="2100" b="1" i="0" u="none" strike="noStrike" cap="none">
                <a:solidFill>
                  <a:srgbClr val="7CB359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Эмоции людей могут строить стены, </a:t>
            </a:r>
            <a:endParaRPr sz="2100" b="1" i="0" u="none" strike="noStrike" cap="none">
              <a:solidFill>
                <a:srgbClr val="7CB359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B359"/>
              </a:buClr>
              <a:buSzPts val="2100"/>
              <a:buFont typeface="Montserrat ExtraBold"/>
              <a:buNone/>
            </a:pPr>
            <a:r>
              <a:rPr lang="en-US" sz="2100" b="1" i="0" u="none" strike="noStrike" cap="none">
                <a:solidFill>
                  <a:srgbClr val="7CB359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а могут – мосты </a:t>
            </a:r>
            <a:endParaRPr sz="1400" b="0" i="0" u="none" strike="noStrike" cap="none">
              <a:solidFill>
                <a:srgbClr val="FF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" name="Google Shape;32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26">
            <a:off x="7496808" y="2107710"/>
            <a:ext cx="3281042" cy="328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Изображение выглядит как Шрифт, Графика, снимок экрана, графический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18B0E783-298F-7F9D-FB17-481630D7AD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575" y="268540"/>
            <a:ext cx="3583614" cy="61518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88788c4b49_0_5"/>
          <p:cNvSpPr txBox="1"/>
          <p:nvPr/>
        </p:nvSpPr>
        <p:spPr>
          <a:xfrm>
            <a:off x="761425" y="428500"/>
            <a:ext cx="5670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Montserrat ExtraBold"/>
              <a:buNone/>
            </a:pPr>
            <a:r>
              <a:rPr lang="en-US" sz="3400" b="1" i="0" u="none" strike="noStrike" cap="none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Мастер-полка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g288788c4b49_0_5"/>
          <p:cNvSpPr txBox="1"/>
          <p:nvPr/>
        </p:nvSpPr>
        <p:spPr>
          <a:xfrm>
            <a:off x="761423" y="1202475"/>
            <a:ext cx="547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Montserrat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g288788c4b49_0_5"/>
          <p:cNvSpPr txBox="1"/>
          <p:nvPr/>
        </p:nvSpPr>
        <p:spPr>
          <a:xfrm>
            <a:off x="761426" y="2141093"/>
            <a:ext cx="5304000" cy="34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342900" algn="just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Char char="●"/>
            </a:pPr>
            <a:r>
              <a:rPr lang="en-US"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Здесь собираются книги, которые вы зарабатываете, выполняя задачи мастерской.</a:t>
            </a:r>
            <a:endParaRPr sz="18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42900" algn="just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Char char="●"/>
            </a:pPr>
            <a:r>
              <a:rPr lang="en-US"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Благодаря вам в школьной библиотеке могут появится новые, хорошие книги. </a:t>
            </a:r>
            <a:endParaRPr sz="18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42900" algn="just" rtl="0">
              <a:lnSpc>
                <a:spcPct val="115000"/>
              </a:lnSpc>
              <a:spcBef>
                <a:spcPts val="1100"/>
              </a:spcBef>
              <a:spcAft>
                <a:spcPts val="1000"/>
              </a:spcAft>
              <a:buClr>
                <a:srgbClr val="000000"/>
              </a:buClr>
              <a:buSzPts val="1800"/>
              <a:buFont typeface="Montserrat"/>
              <a:buChar char="●"/>
            </a:pPr>
            <a:r>
              <a:rPr lang="en-US"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Их сможет прочесть каждый, кто хочет научиться делать выбор, развить в себе оптимизм, сформировать жизнестойкость или просто получить удовольствие от увлекательного чтения.</a:t>
            </a:r>
            <a:endParaRPr sz="18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40" name="Google Shape;240;g288788c4b49_0_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02750" y="340288"/>
            <a:ext cx="4733925" cy="6067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3"/>
          <p:cNvSpPr txBox="1"/>
          <p:nvPr/>
        </p:nvSpPr>
        <p:spPr>
          <a:xfrm>
            <a:off x="672710" y="602674"/>
            <a:ext cx="7653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Montserrat ExtraBold"/>
              <a:buNone/>
            </a:pPr>
            <a:r>
              <a:rPr lang="en-US" sz="3400" b="1" i="0" u="none" strike="noStrike" cap="none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В качестве напутствия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13"/>
          <p:cNvSpPr txBox="1"/>
          <p:nvPr/>
        </p:nvSpPr>
        <p:spPr>
          <a:xfrm>
            <a:off x="561775" y="1662550"/>
            <a:ext cx="5206500" cy="4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2100"/>
              <a:buFont typeface="Montserrat"/>
              <a:buNone/>
            </a:pPr>
            <a:r>
              <a:rPr lang="en-US" sz="1900" b="1" i="0" u="none" strike="noStrike" cap="none">
                <a:solidFill>
                  <a:srgbClr val="333E48"/>
                </a:solidFill>
                <a:latin typeface="Montserrat"/>
                <a:ea typeface="Montserrat"/>
                <a:cs typeface="Montserrat"/>
                <a:sym typeface="Montserrat"/>
              </a:rPr>
              <a:t>Личностный потенциал</a:t>
            </a:r>
            <a:r>
              <a:rPr lang="en-US" sz="1900" b="0" i="0" u="none" strike="noStrike" cap="none">
                <a:solidFill>
                  <a:srgbClr val="333E48"/>
                </a:solidFill>
                <a:latin typeface="Montserrat"/>
                <a:ea typeface="Montserrat"/>
                <a:cs typeface="Montserrat"/>
                <a:sym typeface="Montserrat"/>
              </a:rPr>
              <a:t>  - это способность наращивать и распоряжаться личными ресурсами: способностями, эмоциями и своей энергией.</a:t>
            </a:r>
            <a:endParaRPr sz="1900" b="0" i="0" u="none" strike="noStrike" cap="none">
              <a:solidFill>
                <a:srgbClr val="333E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2100"/>
              <a:buFont typeface="Montserrat"/>
              <a:buNone/>
            </a:pPr>
            <a:endParaRPr sz="1900" b="0" i="0" u="none" strike="noStrike" cap="none">
              <a:solidFill>
                <a:srgbClr val="333E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2100"/>
              <a:buFont typeface="Montserrat"/>
              <a:buNone/>
            </a:pPr>
            <a:r>
              <a:rPr lang="en-US" sz="1900" b="0" i="0" u="none" strike="noStrike" cap="none">
                <a:solidFill>
                  <a:srgbClr val="333E48"/>
                </a:solidFill>
                <a:latin typeface="Montserrat"/>
                <a:ea typeface="Montserrat"/>
                <a:cs typeface="Montserrat"/>
                <a:sym typeface="Montserrat"/>
              </a:rPr>
              <a:t>В </a:t>
            </a:r>
            <a:r>
              <a:rPr lang="en-US" sz="1900" b="1" i="0" u="none" strike="noStrike" cap="none">
                <a:solidFill>
                  <a:srgbClr val="333E48"/>
                </a:solidFill>
                <a:latin typeface="Montserrat"/>
                <a:ea typeface="Montserrat"/>
                <a:cs typeface="Montserrat"/>
                <a:sym typeface="Montserrat"/>
              </a:rPr>
              <a:t>мастерской эмоций </a:t>
            </a:r>
            <a:r>
              <a:rPr lang="en-US" sz="1900" b="0" i="0" u="none" strike="noStrike" cap="none">
                <a:solidFill>
                  <a:srgbClr val="333E48"/>
                </a:solidFill>
                <a:latin typeface="Montserrat"/>
                <a:ea typeface="Montserrat"/>
                <a:cs typeface="Montserrat"/>
                <a:sym typeface="Montserrat"/>
              </a:rPr>
              <a:t>можно научиться </a:t>
            </a:r>
            <a:r>
              <a:rPr lang="en-US" sz="1900" b="1" i="1" u="none" strike="noStrike" cap="none">
                <a:solidFill>
                  <a:srgbClr val="333E48"/>
                </a:solidFill>
                <a:latin typeface="Montserrat"/>
                <a:ea typeface="Montserrat"/>
                <a:cs typeface="Montserrat"/>
                <a:sym typeface="Montserrat"/>
              </a:rPr>
              <a:t>разумно распоряжаться </a:t>
            </a:r>
            <a:r>
              <a:rPr lang="en-US" sz="1900" b="0" i="0" u="none" strike="noStrike" cap="none">
                <a:solidFill>
                  <a:srgbClr val="333E48"/>
                </a:solidFill>
                <a:latin typeface="Montserrat"/>
                <a:ea typeface="Montserrat"/>
                <a:cs typeface="Montserrat"/>
                <a:sym typeface="Montserrat"/>
              </a:rPr>
              <a:t>тем, что определяет ваше поведение и настроение. А в музее можно создать ценность того, что другие редко замечают. </a:t>
            </a:r>
            <a:endParaRPr sz="1900" b="1" i="1" u="none" strike="noStrike" cap="none">
              <a:solidFill>
                <a:srgbClr val="333E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47" name="Google Shape;247;p13" descr="Изображе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30001" y="3552130"/>
            <a:ext cx="2908301" cy="3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13"/>
          <p:cNvPicPr preferRelativeResize="0"/>
          <p:nvPr/>
        </p:nvPicPr>
        <p:blipFill rotWithShape="1">
          <a:blip r:embed="rId4">
            <a:alphaModFix/>
          </a:blip>
          <a:srcRect l="-138629" t="51609" r="138630" b="-51608"/>
          <a:stretch/>
        </p:blipFill>
        <p:spPr>
          <a:xfrm>
            <a:off x="152400" y="3742631"/>
            <a:ext cx="4477374" cy="2962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67125" y="1499013"/>
            <a:ext cx="5617800" cy="3511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250" name="Google Shape;250;p13"/>
          <p:cNvSpPr txBox="1"/>
          <p:nvPr/>
        </p:nvSpPr>
        <p:spPr>
          <a:xfrm>
            <a:off x="6167125" y="5290950"/>
            <a:ext cx="5437800" cy="8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И помните: </a:t>
            </a:r>
            <a:r>
              <a:rPr lang="en-US" sz="1900" b="1" i="1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“Кому-то эмоции помогают строить стены, а кому-то – мосты.”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91f9cb18cd_0_32"/>
          <p:cNvSpPr txBox="1"/>
          <p:nvPr/>
        </p:nvSpPr>
        <p:spPr>
          <a:xfrm>
            <a:off x="622210" y="946249"/>
            <a:ext cx="7653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Montserrat ExtraBold"/>
              <a:buNone/>
            </a:pPr>
            <a:r>
              <a:rPr lang="en-US" sz="3400" b="1" i="0" u="none" strike="noStrike" cap="none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Всегда на связи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g291f9cb18cd_0_32"/>
          <p:cNvSpPr txBox="1"/>
          <p:nvPr/>
        </p:nvSpPr>
        <p:spPr>
          <a:xfrm>
            <a:off x="905850" y="2539375"/>
            <a:ext cx="6494400" cy="2554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2100"/>
              <a:buFont typeface="Montserrat"/>
              <a:buNone/>
            </a:pPr>
            <a:r>
              <a:rPr lang="en-US" sz="2000" b="0" i="0" u="none" strike="noStrike" cap="none" dirty="0" err="1">
                <a:solidFill>
                  <a:srgbClr val="00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Автор-эксперт</a:t>
            </a:r>
            <a:r>
              <a:rPr lang="en-US" sz="2000" b="0" i="0" u="none" strike="noStrike" cap="none" dirty="0">
                <a:solidFill>
                  <a:srgbClr val="00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мастерской</a:t>
            </a:r>
            <a:r>
              <a:rPr lang="en-US" sz="2000" b="0" i="0" u="none" strike="noStrike" cap="none" dirty="0">
                <a:solidFill>
                  <a:srgbClr val="00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2000" b="0" i="0" u="none" strike="noStrike" cap="none" dirty="0">
              <a:solidFill>
                <a:srgbClr val="000000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2100"/>
              <a:buFont typeface="Montserrat"/>
              <a:buNone/>
            </a:pPr>
            <a:r>
              <a:rPr lang="en-US" sz="2000" b="1" i="0" u="none" strike="noStrike" cap="none" dirty="0" err="1">
                <a:solidFill>
                  <a:srgbClr val="00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к.пс.н</a:t>
            </a:r>
            <a:r>
              <a:rPr lang="en-US" sz="2000" b="1" i="0" u="none" strike="noStrike" cap="none" dirty="0">
                <a:solidFill>
                  <a:srgbClr val="00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. </a:t>
            </a:r>
            <a:r>
              <a:rPr lang="en-US" sz="2000" b="1" i="0" u="none" strike="noStrike" cap="none" dirty="0" err="1">
                <a:solidFill>
                  <a:srgbClr val="00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Анастасия</a:t>
            </a:r>
            <a:r>
              <a:rPr lang="en-US" sz="2000" b="1" i="0" u="none" strike="noStrike" cap="none" dirty="0">
                <a:solidFill>
                  <a:srgbClr val="00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b="1" i="0" u="none" strike="noStrike" cap="none" dirty="0" err="1">
                <a:solidFill>
                  <a:srgbClr val="00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Анатольевна</a:t>
            </a:r>
            <a:r>
              <a:rPr lang="en-US" sz="2000" b="1" i="0" u="none" strike="noStrike" cap="none" dirty="0">
                <a:solidFill>
                  <a:srgbClr val="00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b="1" i="0" u="none" strike="noStrike" cap="none" dirty="0" err="1">
                <a:solidFill>
                  <a:srgbClr val="00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Азбель</a:t>
            </a:r>
            <a:endParaRPr sz="2000" b="1" i="0" u="none" strike="noStrike" cap="none" dirty="0">
              <a:solidFill>
                <a:srgbClr val="000000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2100"/>
              <a:buFont typeface="Montserrat"/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  <a:hlinkClick r:id="rId3"/>
              </a:rPr>
              <a:t>aaa468@gmail.com</a:t>
            </a:r>
            <a:endParaRPr sz="2000" b="0" i="0" u="none" strike="noStrike" cap="none" dirty="0">
              <a:solidFill>
                <a:srgbClr val="000000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TG: https://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t.me</a:t>
            </a:r>
            <a:r>
              <a:rPr lang="en-US" sz="2000" b="0" i="0" u="none" strike="noStrike" cap="none" dirty="0">
                <a:solidFill>
                  <a:schemeClr val="dk1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/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azbel_anastasiia</a:t>
            </a:r>
            <a:endParaRPr sz="2000" b="0" i="0" u="none" strike="noStrike" cap="none" dirty="0">
              <a:solidFill>
                <a:srgbClr val="000000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57" name="Google Shape;257;g291f9cb18cd_0_32" descr="Изображение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30001" y="3552130"/>
            <a:ext cx="2908301" cy="3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g291f9cb18cd_0_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6979600" y="2260343"/>
            <a:ext cx="4486951" cy="26216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3" descr="Изображе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41850" y="3409950"/>
            <a:ext cx="2908300" cy="38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Google Shape;38;p3"/>
          <p:cNvGrpSpPr/>
          <p:nvPr/>
        </p:nvGrpSpPr>
        <p:grpSpPr>
          <a:xfrm>
            <a:off x="6081675" y="311450"/>
            <a:ext cx="6180798" cy="6235650"/>
            <a:chOff x="6081675" y="311450"/>
            <a:chExt cx="6180798" cy="6235650"/>
          </a:xfrm>
        </p:grpSpPr>
        <p:pic>
          <p:nvPicPr>
            <p:cNvPr id="39" name="Google Shape;39;p3" descr="Google Shape;29;g2870f896b0b_1_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081675" y="311450"/>
              <a:ext cx="6180798" cy="6235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Google Shape;40;p3"/>
            <p:cNvPicPr preferRelativeResize="0"/>
            <p:nvPr/>
          </p:nvPicPr>
          <p:blipFill rotWithShape="1">
            <a:blip r:embed="rId5">
              <a:alphaModFix/>
            </a:blip>
            <a:srcRect l="7464" r="8754"/>
            <a:stretch/>
          </p:blipFill>
          <p:spPr>
            <a:xfrm rot="2700000">
              <a:off x="6743422" y="1303866"/>
              <a:ext cx="3901957" cy="3188769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>
              <a:noFill/>
            </a:ln>
          </p:spPr>
        </p:pic>
      </p:grpSp>
      <p:sp>
        <p:nvSpPr>
          <p:cNvPr id="41" name="Google Shape;41;p3"/>
          <p:cNvSpPr txBox="1"/>
          <p:nvPr/>
        </p:nvSpPr>
        <p:spPr>
          <a:xfrm>
            <a:off x="392596" y="573700"/>
            <a:ext cx="6936000" cy="5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Montserrat ExtraBold"/>
              <a:buNone/>
            </a:pPr>
            <a:r>
              <a:rPr lang="en-US" sz="2900" b="1" i="0" u="none" strike="noStrike" cap="none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ПОЧЕМУ МУЗЕЙ?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3"/>
          <p:cNvSpPr txBox="1"/>
          <p:nvPr/>
        </p:nvSpPr>
        <p:spPr>
          <a:xfrm>
            <a:off x="280275" y="1563125"/>
            <a:ext cx="6180900" cy="43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spAutoFit/>
          </a:bodyPr>
          <a:lstStyle/>
          <a:p>
            <a:pPr marL="457200" marR="0" lvl="0" indent="-3683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"/>
              <a:buChar char="●"/>
            </a:pPr>
            <a:r>
              <a:rPr lang="en-US" sz="2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Музей  - это место, где люди могут проводить досуг, узнавая что-то новое.</a:t>
            </a:r>
            <a:endParaRPr sz="22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683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"/>
              <a:buChar char="●"/>
            </a:pPr>
            <a:r>
              <a:rPr lang="en-US" sz="2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Музей - это пространство, где можно увидеть вещи, которые редко встречаются в повседневной жизни.</a:t>
            </a:r>
            <a:endParaRPr sz="22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683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"/>
              <a:buChar char="●"/>
            </a:pPr>
            <a:r>
              <a:rPr lang="en-US" sz="2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Музей - это место, где проводится исследовательская и научная работа.</a:t>
            </a:r>
            <a:endParaRPr sz="22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683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"/>
              <a:buChar char="●"/>
            </a:pPr>
            <a:r>
              <a:rPr lang="en-US" sz="2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Музей - это место популяризации научных знаний.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3"/>
          <p:cNvSpPr txBox="1"/>
          <p:nvPr/>
        </p:nvSpPr>
        <p:spPr>
          <a:xfrm>
            <a:off x="8494800" y="0"/>
            <a:ext cx="3697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B298"/>
              </a:buClr>
              <a:buSzPts val="1500"/>
              <a:buFont typeface="Montserrat"/>
              <a:buNone/>
            </a:pPr>
            <a:r>
              <a:rPr lang="en-US" sz="1600" b="1" i="0" u="none" strike="noStrike" cap="none">
                <a:solidFill>
                  <a:srgbClr val="E06666"/>
                </a:solidFill>
                <a:latin typeface="Montserrat"/>
                <a:ea typeface="Montserrat"/>
                <a:cs typeface="Montserrat"/>
                <a:sym typeface="Montserrat"/>
              </a:rPr>
              <a:t>Чьи-то эмоции могут построить стену, а чьи-то – мосты.</a:t>
            </a:r>
            <a:endParaRPr sz="1500" b="0" i="0" u="none" strike="noStrike" cap="none">
              <a:solidFill>
                <a:srgbClr val="E066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"/>
          <p:cNvSpPr txBox="1"/>
          <p:nvPr/>
        </p:nvSpPr>
        <p:spPr>
          <a:xfrm>
            <a:off x="760547" y="6342991"/>
            <a:ext cx="16776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0099"/>
              </a:buClr>
              <a:buSzPts val="1100"/>
              <a:buFont typeface="Arial"/>
              <a:buNone/>
            </a:pPr>
            <a:r>
              <a:rPr lang="en-US" sz="1100" b="0" i="0" u="sng" strike="noStrike" cap="none">
                <a:solidFill>
                  <a:srgbClr val="330099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https://rost.vbudushee.ru/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2"/>
          <p:cNvSpPr txBox="1"/>
          <p:nvPr/>
        </p:nvSpPr>
        <p:spPr>
          <a:xfrm>
            <a:off x="686262" y="649364"/>
            <a:ext cx="643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Montserrat ExtraBold"/>
              <a:buNone/>
            </a:pPr>
            <a:r>
              <a:rPr lang="en-US" sz="3400" b="1" i="0" u="none" strike="noStrike" cap="none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Почему эмоции?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2"/>
          <p:cNvSpPr txBox="1"/>
          <p:nvPr/>
        </p:nvSpPr>
        <p:spPr>
          <a:xfrm>
            <a:off x="686250" y="1558400"/>
            <a:ext cx="6991200" cy="47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None/>
            </a:pPr>
            <a:r>
              <a:rPr lang="en-US" sz="17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Мастерство учителя заключается в том, что он способен найти подход к каждому. В этой мастерской мы будем учиться понимать себя и других, учиться объяснять ясно и понятно. </a:t>
            </a:r>
            <a:endParaRPr sz="17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None/>
            </a:pPr>
            <a:endParaRPr sz="17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None/>
            </a:pPr>
            <a:r>
              <a:rPr lang="en-US" sz="17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Экспозиция “Музея эмоций” поможет другим людям понять важность эмоций, связанных с развитием личностного потенциала человека.</a:t>
            </a:r>
            <a:endParaRPr sz="17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None/>
            </a:pPr>
            <a:endParaRPr sz="17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None/>
            </a:pPr>
            <a:r>
              <a:rPr lang="en-US" sz="17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Мы будем изменять свою школу, чтобы она превращалась в место, где дети и взрослые учатся понимать друг друга, быть счастливыми и благополучными людьми!</a:t>
            </a:r>
            <a:endParaRPr sz="17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None/>
            </a:pPr>
            <a:endParaRPr sz="17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None/>
            </a:pPr>
            <a:r>
              <a:rPr lang="en-US" sz="17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Сегодня нам очень нужно научиться “строить мосты”!</a:t>
            </a:r>
            <a:endParaRPr sz="17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1" name="Google Shape;51;p2" descr="Изображение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41850" y="3409950"/>
            <a:ext cx="2908300" cy="3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2" descr="Изображение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68475" y="2335550"/>
            <a:ext cx="3169825" cy="257730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2"/>
          <p:cNvSpPr txBox="1"/>
          <p:nvPr/>
        </p:nvSpPr>
        <p:spPr>
          <a:xfrm>
            <a:off x="8291975" y="2832850"/>
            <a:ext cx="29082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ontserrat"/>
              <a:buNone/>
            </a:pPr>
            <a:r>
              <a:rPr lang="en-US" sz="17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Мастерская “Музей эмоций” популяризирует знания о влиянии эмоций на поведение человека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2"/>
          <p:cNvSpPr txBox="1"/>
          <p:nvPr/>
        </p:nvSpPr>
        <p:spPr>
          <a:xfrm>
            <a:off x="8224851" y="5048200"/>
            <a:ext cx="35010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B298"/>
              </a:buClr>
              <a:buSzPts val="1500"/>
              <a:buFont typeface="Montserrat"/>
              <a:buNone/>
            </a:pPr>
            <a:r>
              <a:rPr lang="en-US" sz="1600" b="1" i="0" u="none" strike="noStrike" cap="none">
                <a:solidFill>
                  <a:srgbClr val="E06666"/>
                </a:solidFill>
                <a:latin typeface="Montserrat"/>
                <a:ea typeface="Montserrat"/>
                <a:cs typeface="Montserrat"/>
                <a:sym typeface="Montserrat"/>
              </a:rPr>
              <a:t>Эмоции людей могут строить </a:t>
            </a:r>
            <a:r>
              <a:rPr lang="en-US" sz="1600" b="1" i="1" u="none" strike="noStrike" cap="none">
                <a:solidFill>
                  <a:srgbClr val="E06666"/>
                </a:solidFill>
                <a:latin typeface="Montserrat"/>
                <a:ea typeface="Montserrat"/>
                <a:cs typeface="Montserrat"/>
                <a:sym typeface="Montserrat"/>
              </a:rPr>
              <a:t>стены</a:t>
            </a:r>
            <a:r>
              <a:rPr lang="en-US" sz="1600" b="1" i="0" u="none" strike="noStrike" cap="none">
                <a:solidFill>
                  <a:srgbClr val="E06666"/>
                </a:solidFill>
                <a:latin typeface="Montserrat"/>
                <a:ea typeface="Montserrat"/>
                <a:cs typeface="Montserrat"/>
                <a:sym typeface="Montserrat"/>
              </a:rPr>
              <a:t>, а могут – </a:t>
            </a:r>
            <a:r>
              <a:rPr lang="en-US" sz="1600" b="1" i="1" u="none" strike="noStrike" cap="none">
                <a:solidFill>
                  <a:srgbClr val="E06666"/>
                </a:solidFill>
                <a:latin typeface="Montserrat"/>
                <a:ea typeface="Montserrat"/>
                <a:cs typeface="Montserrat"/>
                <a:sym typeface="Montserrat"/>
              </a:rPr>
              <a:t>мосты.</a:t>
            </a:r>
            <a:endParaRPr sz="1600" b="1" i="1" u="none" strike="noStrike" cap="none">
              <a:solidFill>
                <a:srgbClr val="E066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5" name="Google Shape;55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26">
            <a:off x="8914563" y="1185404"/>
            <a:ext cx="1677650" cy="16776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4"/>
          <p:cNvSpPr txBox="1"/>
          <p:nvPr/>
        </p:nvSpPr>
        <p:spPr>
          <a:xfrm>
            <a:off x="698110" y="412174"/>
            <a:ext cx="7653854" cy="1158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Montserrat ExtraBold"/>
              <a:buNone/>
            </a:pPr>
            <a:r>
              <a:rPr lang="en-US" sz="3400" b="1" i="0" u="none" strike="noStrike" cap="none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Как понять, подходит ли мне мастерская?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4"/>
          <p:cNvSpPr txBox="1"/>
          <p:nvPr/>
        </p:nvSpPr>
        <p:spPr>
          <a:xfrm>
            <a:off x="1448200" y="1959450"/>
            <a:ext cx="7653900" cy="36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spAutoFit/>
          </a:bodyPr>
          <a:lstStyle/>
          <a:p>
            <a:pPr marL="0" marR="0" lvl="0" indent="0" algn="l" rtl="0">
              <a:lnSpc>
                <a:spcPct val="230000"/>
              </a:lnSpc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1700"/>
              <a:buFont typeface="Montserrat"/>
              <a:buNone/>
            </a:pPr>
            <a:r>
              <a:rPr lang="en-US" sz="1700" b="0" i="0" u="none" strike="noStrike" cap="none">
                <a:solidFill>
                  <a:srgbClr val="333E48"/>
                </a:solidFill>
                <a:latin typeface="Montserrat"/>
                <a:ea typeface="Montserrat"/>
                <a:cs typeface="Montserrat"/>
                <a:sym typeface="Montserrat"/>
              </a:rPr>
              <a:t>Мне нравится читать дневники с анкетами друзей</a:t>
            </a:r>
            <a:endParaRPr sz="1400" b="0" i="0" u="none" strike="noStrike" cap="none">
              <a:solidFill>
                <a:srgbClr val="333E4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230000"/>
              </a:lnSpc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1700"/>
              <a:buFont typeface="Montserrat"/>
              <a:buNone/>
            </a:pPr>
            <a:r>
              <a:rPr lang="en-US" sz="1700" b="0" i="0" u="none" strike="noStrike" cap="none">
                <a:solidFill>
                  <a:srgbClr val="333E48"/>
                </a:solidFill>
                <a:latin typeface="Montserrat"/>
                <a:ea typeface="Montserrat"/>
                <a:cs typeface="Montserrat"/>
                <a:sym typeface="Montserrat"/>
              </a:rPr>
              <a:t>Я люблю смотреть комедии и фильмы об отношениях людей</a:t>
            </a:r>
            <a:endParaRPr sz="1400" b="0" i="0" u="none" strike="noStrike" cap="none">
              <a:solidFill>
                <a:srgbClr val="333E4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230000"/>
              </a:lnSpc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1700"/>
              <a:buFont typeface="Montserrat"/>
              <a:buNone/>
            </a:pPr>
            <a:r>
              <a:rPr lang="en-US" sz="1700" b="0" i="0" u="none" strike="noStrike" cap="none">
                <a:solidFill>
                  <a:srgbClr val="333E48"/>
                </a:solidFill>
                <a:latin typeface="Montserrat"/>
                <a:ea typeface="Montserrat"/>
                <a:cs typeface="Montserrat"/>
                <a:sym typeface="Montserrat"/>
              </a:rPr>
              <a:t>Я хочу научиться “читать” мысли других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230000"/>
              </a:lnSpc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1700"/>
              <a:buFont typeface="Montserrat"/>
              <a:buNone/>
            </a:pPr>
            <a:r>
              <a:rPr lang="en-US" sz="1700" b="0" i="0" u="none" strike="noStrike" cap="none">
                <a:solidFill>
                  <a:srgbClr val="333E48"/>
                </a:solidFill>
                <a:latin typeface="Montserrat"/>
                <a:ea typeface="Montserrat"/>
                <a:cs typeface="Montserrat"/>
                <a:sym typeface="Montserrat"/>
              </a:rPr>
              <a:t>Мне нравится вести переговоры, если кого-то нужно помирить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230000"/>
              </a:lnSpc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1700"/>
              <a:buFont typeface="Montserrat"/>
              <a:buNone/>
            </a:pPr>
            <a:r>
              <a:rPr lang="en-US" sz="1700" b="0" i="0" u="none" strike="noStrike" cap="none">
                <a:solidFill>
                  <a:srgbClr val="333E48"/>
                </a:solidFill>
                <a:latin typeface="Montserrat"/>
                <a:ea typeface="Montserrat"/>
                <a:cs typeface="Montserrat"/>
                <a:sym typeface="Montserrat"/>
              </a:rPr>
              <a:t>Я люблю выслушивать истории друзей и давать им советы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1700"/>
              <a:buFont typeface="Montserrat"/>
              <a:buNone/>
            </a:pPr>
            <a:r>
              <a:rPr lang="en-US" sz="1700" b="0" i="0" u="none" strike="noStrike" cap="none">
                <a:solidFill>
                  <a:srgbClr val="333E48"/>
                </a:solidFill>
                <a:latin typeface="Montserrat"/>
                <a:ea typeface="Montserrat"/>
                <a:cs typeface="Montserrat"/>
                <a:sym typeface="Montserrat"/>
              </a:rPr>
              <a:t>Я хочу понять, почему некоторые люди не хотят учиться и становиться образованными людьми</a:t>
            </a:r>
            <a:endParaRPr sz="1400" b="0" i="0" u="none" strike="noStrike" cap="none">
              <a:solidFill>
                <a:srgbClr val="333E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" name="Google Shape;62;p4" descr="Изображе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30001" y="3552130"/>
            <a:ext cx="2908301" cy="3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4" descr="Изображение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1084" y="1959446"/>
            <a:ext cx="411365" cy="562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4" descr="Изображение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2912" y="2512512"/>
            <a:ext cx="447709" cy="587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4" descr="Изображение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1867" y="3119435"/>
            <a:ext cx="429800" cy="575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4" descr="Изображение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30551" y="3717986"/>
            <a:ext cx="392431" cy="549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4" descr="Изображение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94230" y="4290501"/>
            <a:ext cx="465074" cy="598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4" descr="Изображение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94230" y="4912286"/>
            <a:ext cx="465074" cy="477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Рисунок 2" descr="Изображение выглядит как текст, Танец, снимок экрана, Шриф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AD374938-02A4-A3ED-848D-BF750A614A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0243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2200D3-7E2F-5F77-0A0F-981F27ADFB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Рисунок 2" descr="Изображение выглядит как текст, снимок экрана, Шрифт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918149A-2782-785D-ADEA-A519A45A12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2329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1"/>
          <p:cNvSpPr txBox="1"/>
          <p:nvPr/>
        </p:nvSpPr>
        <p:spPr>
          <a:xfrm>
            <a:off x="681247" y="115825"/>
            <a:ext cx="9670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Montserrat ExtraBold"/>
              <a:buNone/>
            </a:pPr>
            <a:r>
              <a:rPr lang="en-US" sz="3400" b="1" i="0" u="none" strike="noStrike" cap="none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Все полезные ссылки в одном месте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11"/>
          <p:cNvSpPr txBox="1"/>
          <p:nvPr/>
        </p:nvSpPr>
        <p:spPr>
          <a:xfrm>
            <a:off x="1632400" y="1052425"/>
            <a:ext cx="9309000" cy="4936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2385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●"/>
            </a:pPr>
            <a:r>
              <a:rPr lang="en-US" sz="1500" b="1" i="0" u="sng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Школа возможностей (vbudushee.ru)</a:t>
            </a:r>
            <a:r>
              <a:rPr lang="en-US" sz="15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«</a:t>
            </a:r>
            <a:r>
              <a:rPr lang="en-US" sz="1500" b="1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Я</a:t>
            </a:r>
            <a:r>
              <a:rPr lang="en-US" sz="15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1500" b="1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Ты</a:t>
            </a:r>
            <a:r>
              <a:rPr lang="en-US" sz="15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500" b="1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и</a:t>
            </a:r>
            <a:r>
              <a:rPr lang="en-US" sz="15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500" b="1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эмоции</a:t>
            </a:r>
            <a:r>
              <a:rPr lang="en-US" sz="15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» 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Материалы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занятиям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1 - 5) </a:t>
            </a:r>
            <a:r>
              <a:rPr lang="en-US" sz="1500" b="0" i="0" u="sng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https://teacher.vbudushee.ru/program/4/module/8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5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●"/>
            </a:pPr>
            <a:r>
              <a:rPr lang="en-US" sz="1500" b="1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Цифровой</a:t>
            </a:r>
            <a:r>
              <a:rPr lang="en-US" sz="15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500" b="1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образовательный</a:t>
            </a:r>
            <a:r>
              <a:rPr lang="en-US" sz="15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500" b="1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ресурс</a:t>
            </a:r>
            <a:r>
              <a:rPr lang="en-US" sz="15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“</a:t>
            </a:r>
            <a:r>
              <a:rPr lang="en-US" sz="1500" b="1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Семья</a:t>
            </a:r>
            <a:r>
              <a:rPr lang="en-US" sz="15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500" b="1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на</a:t>
            </a:r>
            <a:r>
              <a:rPr lang="en-US" sz="15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500" b="1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эмоциях</a:t>
            </a:r>
            <a:r>
              <a:rPr lang="en-US" sz="15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” </a:t>
            </a:r>
            <a:r>
              <a:rPr lang="en-US" sz="1500" b="0" i="0" u="sng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https://parents.vbudushee.ru/page16989183.html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5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Montserrat"/>
              <a:buChar char="●"/>
            </a:pPr>
            <a:r>
              <a:rPr lang="en-US" sz="1500" b="1" i="0" u="none" strike="noStrike" cap="none" dirty="0">
                <a:solidFill>
                  <a:schemeClr val="dk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GigaChat — русскоязычная нейросеть от Сбера (sber.ru)</a:t>
            </a:r>
            <a:endParaRPr sz="1500" b="1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algn="just">
              <a:lnSpc>
                <a:spcPct val="115000"/>
              </a:lnSpc>
              <a:spcBef>
                <a:spcPts val="600"/>
              </a:spcBef>
              <a:buSzPts val="1500"/>
            </a:pPr>
            <a:r>
              <a:rPr lang="en-US" sz="1500" u="sng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https://</a:t>
            </a:r>
            <a:r>
              <a:rPr lang="en-US" sz="1500" u="sng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giga.chat</a:t>
            </a:r>
            <a:r>
              <a:rPr lang="en-US" sz="1500" u="sng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/ </a:t>
            </a:r>
            <a:endParaRPr lang="ru-RU" sz="1500" u="sng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2438" lvl="0" indent="-309563" algn="just">
              <a:lnSpc>
                <a:spcPct val="115000"/>
              </a:lnSpc>
              <a:spcBef>
                <a:spcPts val="600"/>
              </a:spcBef>
              <a:buSzPts val="1500"/>
              <a:buFont typeface="Arial" panose="020B0604020202020204" pitchFamily="34" charset="0"/>
              <a:buChar char="•"/>
            </a:pPr>
            <a:r>
              <a:rPr lang="en-US" sz="1500" b="1" i="0" u="sng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Игровой комплект «Палитра эмоций» - Школа возможностей (vbudushee.ru)</a:t>
            </a:r>
            <a:r>
              <a:rPr lang="en-US" sz="15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500" b="0" i="0" u="sng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https://catalog.vbudushee.ru/materials/igrovoy-komplekt-palitra-emociy/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5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●"/>
            </a:pPr>
            <a:r>
              <a:rPr lang="en-US" sz="1500" b="1" i="0" u="sng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Хрестоматия для детей 8-10 лет (vbudushee.ru)</a:t>
            </a:r>
            <a:r>
              <a:rPr lang="en-US" sz="15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https://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books.vbudushee.ru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/hrestomatiya-8-10-let.html#!/tab/183375526-1</a:t>
            </a:r>
            <a:endParaRPr sz="15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23850" algn="l" rtl="0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●"/>
            </a:pPr>
            <a:r>
              <a:rPr lang="en-US" sz="1500" b="1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Веб-игра</a:t>
            </a:r>
            <a:r>
              <a:rPr lang="en-US" sz="15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500" b="1" i="0" u="none" strike="noStrike" cap="none" dirty="0">
                <a:solidFill>
                  <a:schemeClr val="dk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«Город эмоций»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https://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eigame.vbudushee.ru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/</a:t>
            </a:r>
            <a:endParaRPr sz="15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●"/>
            </a:pPr>
            <a:r>
              <a:rPr lang="en-US" sz="1500" b="1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Мобильное</a:t>
            </a:r>
            <a:r>
              <a:rPr lang="en-US" sz="15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500" b="1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приложение</a:t>
            </a:r>
            <a:r>
              <a:rPr lang="en-US" sz="15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  <a:r>
              <a:rPr lang="en-US" sz="1500" b="1" i="0" u="sng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“Мой выбор”</a:t>
            </a:r>
            <a:endParaRPr sz="1500" b="1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●"/>
            </a:pPr>
            <a:r>
              <a:rPr lang="en-US" sz="1500" b="1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Опрос</a:t>
            </a:r>
            <a:r>
              <a:rPr lang="en-US" sz="15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500" b="1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удовлетворенности</a:t>
            </a:r>
            <a:r>
              <a:rPr lang="en-US" sz="15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500" b="1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жизнью</a:t>
            </a:r>
            <a:r>
              <a:rPr lang="en-US" sz="15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500" b="1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школьников</a:t>
            </a:r>
            <a:r>
              <a:rPr lang="en-US" sz="15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500" b="0" i="0" u="sng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Диагностика личностного потенциала (vbudushee.ru)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500" b="0" i="0" u="sng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https://diagnostics.vbudushee.ru/material/28#heading-92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5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●"/>
            </a:pPr>
            <a:r>
              <a:rPr lang="en-US" sz="1500" b="1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Цифровой</a:t>
            </a:r>
            <a:r>
              <a:rPr lang="en-US" sz="15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500" b="1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образовательный</a:t>
            </a:r>
            <a:r>
              <a:rPr lang="en-US" sz="15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500" b="1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ресурс</a:t>
            </a:r>
            <a:r>
              <a:rPr lang="en-US" sz="15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500" b="1" dirty="0">
                <a:solidFill>
                  <a:schemeClr val="dk1"/>
                </a:solidFill>
                <a:latin typeface="Montserrat"/>
                <a:sym typeface="Montserrat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КРОНА Junior</a:t>
            </a:r>
            <a:endParaRPr lang="ru-RU" sz="1500" b="1" dirty="0">
              <a:solidFill>
                <a:schemeClr val="dk1"/>
              </a:solidFill>
              <a:latin typeface="Montserrat"/>
              <a:sym typeface="Montserrat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sng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http://conference.schoolnano.ru/junior</a:t>
            </a:r>
            <a:endParaRPr sz="15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95" name="Google Shape;195;p11" descr="Изображение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630001" y="3552130"/>
            <a:ext cx="2908301" cy="3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11" descr="Изображение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04386" y="1950775"/>
            <a:ext cx="524828" cy="524828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11"/>
          <p:cNvSpPr txBox="1"/>
          <p:nvPr/>
        </p:nvSpPr>
        <p:spPr>
          <a:xfrm>
            <a:off x="1632397" y="5868317"/>
            <a:ext cx="8829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30099"/>
              </a:buClr>
              <a:buSzPts val="1400"/>
              <a:buFont typeface="Montserrat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8" name="Google Shape;198;p11" descr="Изображение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04386" y="3080503"/>
            <a:ext cx="524828" cy="524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1" descr="Изображение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04386" y="4288474"/>
            <a:ext cx="524828" cy="524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1" descr="Изображение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04386" y="5544264"/>
            <a:ext cx="524828" cy="5248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91f9cb18cd_0_20"/>
          <p:cNvSpPr txBox="1"/>
          <p:nvPr/>
        </p:nvSpPr>
        <p:spPr>
          <a:xfrm>
            <a:off x="698101" y="194500"/>
            <a:ext cx="10555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Montserrat ExtraBold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g291f9cb18cd_0_20"/>
          <p:cNvSpPr txBox="1"/>
          <p:nvPr/>
        </p:nvSpPr>
        <p:spPr>
          <a:xfrm>
            <a:off x="698100" y="1459075"/>
            <a:ext cx="5403900" cy="27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1700"/>
              <a:buFont typeface="Montserrat"/>
              <a:buNone/>
            </a:pPr>
            <a:r>
              <a:rPr lang="en-US" sz="17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Мастерство учителя заключается в том, что он способен найти подход к каждому. В этой мастерской мы будем учиться понимать себя и других, учиться объяснять</a:t>
            </a:r>
            <a:r>
              <a:rPr lang="en-US" sz="1700" b="0" i="0" u="none" strike="noStrike" cap="none">
                <a:solidFill>
                  <a:srgbClr val="333E48"/>
                </a:solidFill>
                <a:latin typeface="Montserrat"/>
                <a:ea typeface="Montserrat"/>
                <a:cs typeface="Montserrat"/>
                <a:sym typeface="Montserrat"/>
              </a:rPr>
              <a:t> ясно и понятно. </a:t>
            </a:r>
            <a:endParaRPr sz="1700" b="0" i="0" u="none" strike="noStrike" cap="none">
              <a:solidFill>
                <a:srgbClr val="333E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1700"/>
              <a:buFont typeface="Montserrat"/>
              <a:buNone/>
            </a:pPr>
            <a:endParaRPr sz="1700" b="0" i="0" u="none" strike="noStrike" cap="none">
              <a:solidFill>
                <a:srgbClr val="333E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1700"/>
              <a:buFont typeface="Montserrat"/>
              <a:buNone/>
            </a:pPr>
            <a:r>
              <a:rPr lang="en-US" sz="1700" b="0" i="0" u="none" strike="noStrike" cap="none">
                <a:solidFill>
                  <a:srgbClr val="333E48"/>
                </a:solidFill>
                <a:latin typeface="Montserrat"/>
                <a:ea typeface="Montserrat"/>
                <a:cs typeface="Montserrat"/>
                <a:sym typeface="Montserrat"/>
              </a:rPr>
              <a:t>Мы будем изменять свою школу, чтобы она превращалась в место, где дети учатся быть счастливыми и благополучными людьми!</a:t>
            </a:r>
            <a:endParaRPr sz="1700" b="0" i="0" u="none" strike="noStrike" cap="none">
              <a:solidFill>
                <a:srgbClr val="333E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07" name="Google Shape;207;g291f9cb18cd_0_20" descr="Изображе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85175" y="3620775"/>
            <a:ext cx="2908300" cy="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g291f9cb18cd_0_20"/>
          <p:cNvSpPr txBox="1"/>
          <p:nvPr/>
        </p:nvSpPr>
        <p:spPr>
          <a:xfrm>
            <a:off x="6728525" y="1172775"/>
            <a:ext cx="5130300" cy="29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333E48"/>
                </a:solidFill>
                <a:latin typeface="Montserrat"/>
                <a:ea typeface="Montserrat"/>
                <a:cs typeface="Montserrat"/>
                <a:sym typeface="Montserrat"/>
              </a:rPr>
              <a:t>Чему вы научитесь?</a:t>
            </a:r>
            <a:endParaRPr sz="1600" b="1" i="0" u="none" strike="noStrike" cap="none">
              <a:solidFill>
                <a:srgbClr val="333E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302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1600"/>
              <a:buFont typeface="Montserrat"/>
              <a:buChar char="●"/>
            </a:pPr>
            <a:r>
              <a:rPr lang="en-US" sz="1600" b="0" i="0" u="none" strike="noStrike" cap="none">
                <a:solidFill>
                  <a:srgbClr val="333E48"/>
                </a:solidFill>
                <a:latin typeface="Montserrat"/>
                <a:ea typeface="Montserrat"/>
                <a:cs typeface="Montserrat"/>
                <a:sym typeface="Montserrat"/>
              </a:rPr>
              <a:t>Определять свои эмоции и эмоции других людей</a:t>
            </a:r>
            <a:endParaRPr sz="1600" b="0" i="0" u="none" strike="noStrike" cap="none">
              <a:solidFill>
                <a:srgbClr val="333E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302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1600"/>
              <a:buFont typeface="Montserrat"/>
              <a:buChar char="●"/>
            </a:pPr>
            <a:r>
              <a:rPr lang="en-US" sz="1600" b="0" i="0" u="none" strike="noStrike" cap="none">
                <a:solidFill>
                  <a:srgbClr val="333E48"/>
                </a:solidFill>
                <a:latin typeface="Montserrat"/>
                <a:ea typeface="Montserrat"/>
                <a:cs typeface="Montserrat"/>
                <a:sym typeface="Montserrat"/>
              </a:rPr>
              <a:t>Выяснять научным способом  эмоциональную удовлетворенность людей</a:t>
            </a:r>
            <a:endParaRPr sz="1600" b="0" i="0" u="none" strike="noStrike" cap="none">
              <a:solidFill>
                <a:srgbClr val="333E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302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1600"/>
              <a:buFont typeface="Montserrat"/>
              <a:buChar char="●"/>
            </a:pPr>
            <a:r>
              <a:rPr lang="en-US" sz="1600" b="0" i="0" u="none" strike="noStrike" cap="none">
                <a:solidFill>
                  <a:srgbClr val="333E48"/>
                </a:solidFill>
                <a:latin typeface="Montserrat"/>
                <a:ea typeface="Montserrat"/>
                <a:cs typeface="Montserrat"/>
                <a:sym typeface="Montserrat"/>
              </a:rPr>
              <a:t>Создавать педагогические проекты </a:t>
            </a:r>
            <a:br>
              <a:rPr lang="en-US" sz="1600" b="0" i="0" u="none" strike="noStrike" cap="none">
                <a:solidFill>
                  <a:srgbClr val="333E48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600" b="0" i="0" u="none" strike="noStrike" cap="none">
                <a:solidFill>
                  <a:srgbClr val="333E48"/>
                </a:solidFill>
                <a:latin typeface="Montserrat"/>
                <a:ea typeface="Montserrat"/>
                <a:cs typeface="Montserrat"/>
                <a:sym typeface="Montserrat"/>
              </a:rPr>
              <a:t>для школьной среды</a:t>
            </a:r>
            <a:endParaRPr sz="1600" b="0" i="0" u="none" strike="noStrike" cap="none">
              <a:solidFill>
                <a:srgbClr val="333E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333E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09" name="Google Shape;209;g291f9cb18cd_0_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8100" y="4608278"/>
            <a:ext cx="4857750" cy="110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g291f9cb18cd_0_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25">
            <a:off x="898999" y="4417195"/>
            <a:ext cx="1487050" cy="1487064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g291f9cb18cd_0_20"/>
          <p:cNvSpPr txBox="1"/>
          <p:nvPr/>
        </p:nvSpPr>
        <p:spPr>
          <a:xfrm>
            <a:off x="698099" y="429375"/>
            <a:ext cx="7093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Montserrat ExtraBold"/>
              <a:buNone/>
            </a:pPr>
            <a:r>
              <a:rPr lang="en-US" sz="3400" b="1" i="0" u="none" strike="noStrike" cap="none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Музей эмоций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g291f9cb18cd_0_20"/>
          <p:cNvSpPr txBox="1"/>
          <p:nvPr/>
        </p:nvSpPr>
        <p:spPr>
          <a:xfrm>
            <a:off x="6806525" y="4032875"/>
            <a:ext cx="5294700" cy="22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8"/>
              <a:buFont typeface="Arial"/>
              <a:buNone/>
            </a:pPr>
            <a:r>
              <a:rPr lang="en-US" sz="1600" b="1" i="0" u="none" strike="noStrike" cap="none">
                <a:solidFill>
                  <a:srgbClr val="333E48"/>
                </a:solidFill>
                <a:latin typeface="Montserrat"/>
                <a:ea typeface="Montserrat"/>
                <a:cs typeface="Montserrat"/>
                <a:sym typeface="Montserrat"/>
              </a:rPr>
              <a:t>Что может стать итогом работы?</a:t>
            </a:r>
            <a:endParaRPr sz="1600" b="1" i="0" u="none" strike="noStrike" cap="none">
              <a:solidFill>
                <a:srgbClr val="333E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302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1600"/>
              <a:buFont typeface="Montserrat"/>
              <a:buChar char="●"/>
            </a:pPr>
            <a:r>
              <a:rPr lang="en-US" sz="1600" b="0" i="0" u="none" strike="noStrike" cap="none">
                <a:solidFill>
                  <a:srgbClr val="333E48"/>
                </a:solidFill>
                <a:latin typeface="Montserrat"/>
                <a:ea typeface="Montserrat"/>
                <a:cs typeface="Montserrat"/>
                <a:sym typeface="Montserrat"/>
              </a:rPr>
              <a:t>Способность распознавать свои эмоции</a:t>
            </a:r>
            <a:endParaRPr sz="1600" b="0" i="0" u="none" strike="noStrike" cap="none">
              <a:solidFill>
                <a:srgbClr val="333E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302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1600"/>
              <a:buFont typeface="Montserrat"/>
              <a:buChar char="●"/>
            </a:pPr>
            <a:r>
              <a:rPr lang="en-US" sz="1600" b="0" i="0" u="none" strike="noStrike" cap="none">
                <a:solidFill>
                  <a:srgbClr val="333E48"/>
                </a:solidFill>
                <a:latin typeface="Montserrat"/>
                <a:ea typeface="Montserrat"/>
                <a:cs typeface="Montserrat"/>
                <a:sym typeface="Montserrat"/>
              </a:rPr>
              <a:t>Умение рассказывать просто </a:t>
            </a:r>
            <a:br>
              <a:rPr lang="en-US" sz="1600" b="0" i="0" u="none" strike="noStrike" cap="none">
                <a:solidFill>
                  <a:srgbClr val="333E48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600" b="0" i="0" u="none" strike="noStrike" cap="none">
                <a:solidFill>
                  <a:srgbClr val="333E48"/>
                </a:solidFill>
                <a:latin typeface="Montserrat"/>
                <a:ea typeface="Montserrat"/>
                <a:cs typeface="Montserrat"/>
                <a:sym typeface="Montserrat"/>
              </a:rPr>
              <a:t>о сложном</a:t>
            </a:r>
            <a:endParaRPr sz="1600" b="0" i="0" u="none" strike="noStrike" cap="none">
              <a:solidFill>
                <a:srgbClr val="333E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302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1600"/>
              <a:buFont typeface="Montserrat"/>
              <a:buChar char="●"/>
            </a:pPr>
            <a:r>
              <a:rPr lang="en-US" sz="1600" b="0" i="0" u="none" strike="noStrike" cap="none">
                <a:solidFill>
                  <a:srgbClr val="333E48"/>
                </a:solidFill>
                <a:latin typeface="Montserrat"/>
                <a:ea typeface="Montserrat"/>
                <a:cs typeface="Montserrat"/>
                <a:sym typeface="Montserrat"/>
              </a:rPr>
              <a:t>Результаты исследования </a:t>
            </a:r>
            <a:endParaRPr sz="1600" b="0" i="0" u="none" strike="noStrike" cap="none">
              <a:solidFill>
                <a:srgbClr val="333E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302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1600"/>
              <a:buFont typeface="Montserrat"/>
              <a:buChar char="●"/>
            </a:pPr>
            <a:r>
              <a:rPr lang="en-US" sz="1600" b="0" i="0" u="none" strike="noStrike" cap="none">
                <a:solidFill>
                  <a:srgbClr val="333E48"/>
                </a:solidFill>
                <a:latin typeface="Montserrat"/>
                <a:ea typeface="Montserrat"/>
                <a:cs typeface="Montserrat"/>
                <a:sym typeface="Montserrat"/>
              </a:rPr>
              <a:t>Открытие в школе Музея эмоций </a:t>
            </a:r>
            <a:endParaRPr sz="1600" b="0" i="0" u="none" strike="noStrike" cap="none">
              <a:solidFill>
                <a:srgbClr val="333E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8"/>
              <a:buFont typeface="Arial"/>
              <a:buNone/>
            </a:pPr>
            <a:endParaRPr sz="1600" b="0" i="0" u="none" strike="noStrike" cap="none">
              <a:solidFill>
                <a:srgbClr val="333E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3" name="Google Shape;213;g291f9cb18cd_0_20"/>
          <p:cNvSpPr txBox="1"/>
          <p:nvPr/>
        </p:nvSpPr>
        <p:spPr>
          <a:xfrm>
            <a:off x="2483175" y="4882175"/>
            <a:ext cx="21540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1700"/>
              <a:buFont typeface="Montserrat"/>
              <a:buNone/>
            </a:pPr>
            <a:r>
              <a:rPr lang="en-US" sz="1600" b="0" i="0" u="none" strike="noStrike" cap="none">
                <a:solidFill>
                  <a:srgbClr val="333E48"/>
                </a:solidFill>
                <a:latin typeface="Montserrat"/>
                <a:ea typeface="Montserrat"/>
                <a:cs typeface="Montserrat"/>
                <a:sym typeface="Montserrat"/>
              </a:rPr>
              <a:t>Подробнее </a:t>
            </a:r>
            <a:br>
              <a:rPr lang="en-US" sz="1600" b="0" i="0" u="none" strike="noStrike" cap="none">
                <a:solidFill>
                  <a:srgbClr val="333E48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600" b="0" i="0" u="none" strike="noStrike" cap="none">
                <a:solidFill>
                  <a:srgbClr val="333E48"/>
                </a:solidFill>
                <a:latin typeface="Montserrat"/>
                <a:ea typeface="Montserrat"/>
                <a:cs typeface="Montserrat"/>
                <a:sym typeface="Montserrat"/>
              </a:rPr>
              <a:t>о </a:t>
            </a:r>
            <a:r>
              <a:rPr lang="en-US" sz="1600" b="0" i="0" u="sng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мастерск</a:t>
            </a:r>
            <a:r>
              <a:rPr lang="en-US" sz="1600" b="0" i="0" u="sng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их роста </a:t>
            </a:r>
            <a:endParaRPr sz="1600" b="0" i="0" u="none" strike="noStrike" cap="none">
              <a:solidFill>
                <a:srgbClr val="FF99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1700"/>
              <a:buFont typeface="Montserrat"/>
              <a:buNone/>
            </a:pPr>
            <a:endParaRPr sz="1600" b="0" i="0" u="none" strike="noStrike" cap="none">
              <a:solidFill>
                <a:srgbClr val="333E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0"/>
          <p:cNvSpPr txBox="1"/>
          <p:nvPr/>
        </p:nvSpPr>
        <p:spPr>
          <a:xfrm>
            <a:off x="686248" y="365000"/>
            <a:ext cx="8778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Montserrat ExtraBold"/>
              <a:buNone/>
            </a:pPr>
            <a:r>
              <a:rPr lang="en-US" sz="3400" b="1" i="0" u="none" strike="noStrike" cap="none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События года для всех мастерских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Рисунок 2" descr="Изображение выглядит как снимок экрана, текст, Шриф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A2866D17-1DC2-C3E5-F7BF-2BB0FA4BB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06371"/>
            <a:ext cx="12153233" cy="480653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333E48"/>
      </a:dk1>
      <a:lt1>
        <a:srgbClr val="FFFFFF"/>
      </a:lt1>
      <a:dk2>
        <a:srgbClr val="A7A7A7"/>
      </a:dk2>
      <a:lt2>
        <a:srgbClr val="535353"/>
      </a:lt2>
      <a:accent1>
        <a:srgbClr val="FF6633"/>
      </a:accent1>
      <a:accent2>
        <a:srgbClr val="339945"/>
      </a:accent2>
      <a:accent3>
        <a:srgbClr val="49D345"/>
      </a:accent3>
      <a:accent4>
        <a:srgbClr val="FAEC00"/>
      </a:accent4>
      <a:accent5>
        <a:srgbClr val="1F6B45"/>
      </a:accent5>
      <a:accent6>
        <a:srgbClr val="33CCFF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6633"/>
      </a:accent1>
      <a:accent2>
        <a:srgbClr val="339945"/>
      </a:accent2>
      <a:accent3>
        <a:srgbClr val="49D345"/>
      </a:accent3>
      <a:accent4>
        <a:srgbClr val="FAEC00"/>
      </a:accent4>
      <a:accent5>
        <a:srgbClr val="1F6B45"/>
      </a:accent5>
      <a:accent6>
        <a:srgbClr val="33CCFF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712</Words>
  <Application>Microsoft Macintosh PowerPoint</Application>
  <PresentationFormat>Широкоэкранный</PresentationFormat>
  <Paragraphs>69</Paragraphs>
  <Slides>12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Montserrat ExtraBold</vt:lpstr>
      <vt:lpstr>Arial</vt:lpstr>
      <vt:lpstr>Montserrat</vt:lpstr>
      <vt:lpstr>Calibri</vt:lpstr>
      <vt:lpstr>Verdana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Andrey Tiaglyy</cp:lastModifiedBy>
  <cp:revision>1</cp:revision>
  <dcterms:modified xsi:type="dcterms:W3CDTF">2025-10-11T20:13:41Z</dcterms:modified>
</cp:coreProperties>
</file>